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8" r:id="rId10"/>
    <p:sldId id="272" r:id="rId11"/>
    <p:sldId id="264" r:id="rId12"/>
    <p:sldId id="271" r:id="rId13"/>
    <p:sldId id="265" r:id="rId14"/>
    <p:sldId id="266" r:id="rId15"/>
    <p:sldId id="267" r:id="rId16"/>
    <p:sldId id="268" r:id="rId17"/>
    <p:sldId id="269" r:id="rId18"/>
    <p:sldId id="270" r:id="rId19"/>
    <p:sldId id="273" r:id="rId20"/>
    <p:sldId id="274" r:id="rId21"/>
    <p:sldId id="275" r:id="rId22"/>
    <p:sldId id="277" r:id="rId23"/>
    <p:sldId id="276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E99505-8C24-403F-BBFF-33ED54175955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BE31FF-42BB-438D-8AF2-4A584CF660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948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BE31FF-42BB-438D-8AF2-4A584CF6600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BE31FF-42BB-438D-8AF2-4A584CF6600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E9810-C80A-4C8D-AC5E-CD30D15D693C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8DB1-2B06-4305-ADC9-3DE00B1325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E9810-C80A-4C8D-AC5E-CD30D15D693C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8DB1-2B06-4305-ADC9-3DE00B1325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E9810-C80A-4C8D-AC5E-CD30D15D693C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8DB1-2B06-4305-ADC9-3DE00B1325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E9810-C80A-4C8D-AC5E-CD30D15D693C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8DB1-2B06-4305-ADC9-3DE00B1325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E9810-C80A-4C8D-AC5E-CD30D15D693C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8DB1-2B06-4305-ADC9-3DE00B1325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E9810-C80A-4C8D-AC5E-CD30D15D693C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8DB1-2B06-4305-ADC9-3DE00B1325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E9810-C80A-4C8D-AC5E-CD30D15D693C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8DB1-2B06-4305-ADC9-3DE00B1325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E9810-C80A-4C8D-AC5E-CD30D15D693C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8DB1-2B06-4305-ADC9-3DE00B1325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E9810-C80A-4C8D-AC5E-CD30D15D693C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8DB1-2B06-4305-ADC9-3DE00B1325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E9810-C80A-4C8D-AC5E-CD30D15D693C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8DB1-2B06-4305-ADC9-3DE00B1325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E9810-C80A-4C8D-AC5E-CD30D15D693C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8DB1-2B06-4305-ADC9-3DE00B1325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E9810-C80A-4C8D-AC5E-CD30D15D693C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B8DB1-2B06-4305-ADC9-3DE00B1325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va.maryland.gov/Driver-Services/Apply/proof.htm#MD_residency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mva.maryland.gov/drivers/rookie-driver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va.maryland.gov/About-MVA/INFO/26200-678/26200-09T.htm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va.maryland.gov/Driver-Services/Apply/international.htm#Foreign_Reciprocity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va.maryland.gov/Vehicle-Services/REG/default.htm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va.maryland.gov/Driver-Services/RookieDriver/bgenerallearners.htm" TargetMode="External"/><Relationship Id="rId2" Type="http://schemas.openxmlformats.org/officeDocument/2006/relationships/hyperlink" Target="http://www.mva.maryland.gov/Resources/DL-002A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va.maryland.gov/Driver-Services/Apply/international.htm" TargetMode="External"/><Relationship Id="rId4" Type="http://schemas.openxmlformats.org/officeDocument/2006/relationships/hyperlink" Target="http://www.mva.maryland.gov/Driver-Services/RookieDriver/bgeneralprovisional.ht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va.maryland.gov/Driver-Services/RookieDriver/tutorial/Tutorial_intro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va.maryland.gov/Driver-Services/VisionScreen/default.ht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mva.maryland.gov/save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2686050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Cambria" pitchFamily="18" charset="0"/>
              </a:rPr>
              <a:t>Driving in Maryland:</a:t>
            </a:r>
            <a:br>
              <a:rPr lang="en-US" sz="5400" dirty="0" smtClean="0">
                <a:latin typeface="Cambria" pitchFamily="18" charset="0"/>
              </a:rPr>
            </a:br>
            <a:r>
              <a:rPr lang="en-US" sz="2800" dirty="0" smtClean="0">
                <a:latin typeface="Cambria" pitchFamily="18" charset="0"/>
              </a:rPr>
              <a:t>Everything you need to know to get licensed</a:t>
            </a:r>
            <a:endParaRPr lang="en-US" sz="5400" dirty="0">
              <a:latin typeface="Cambr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ambria" pitchFamily="18" charset="0"/>
              </a:rPr>
              <a:t>UMBC IES Office</a:t>
            </a:r>
          </a:p>
          <a:p>
            <a:r>
              <a:rPr lang="en-US" dirty="0" smtClean="0">
                <a:solidFill>
                  <a:schemeClr val="tx1"/>
                </a:solidFill>
                <a:latin typeface="Cambria" pitchFamily="18" charset="0"/>
              </a:rPr>
              <a:t>Administration Building, Room 224</a:t>
            </a:r>
          </a:p>
          <a:p>
            <a:r>
              <a:rPr lang="en-US" dirty="0" smtClean="0">
                <a:solidFill>
                  <a:schemeClr val="tx1"/>
                </a:solidFill>
                <a:latin typeface="Cambria" pitchFamily="18" charset="0"/>
              </a:rPr>
              <a:t>ies@umbc.edu; 410-455-2624</a:t>
            </a:r>
            <a:endParaRPr lang="en-US" dirty="0">
              <a:solidFill>
                <a:schemeClr val="tx1"/>
              </a:solidFill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itchFamily="18" charset="0"/>
              </a:rPr>
              <a:t>SSN or Proof of Ineligibility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mbria" pitchFamily="18" charset="0"/>
              </a:rPr>
              <a:t>If you have an SSN, take card with you to MVA</a:t>
            </a:r>
          </a:p>
          <a:p>
            <a:r>
              <a:rPr lang="en-US" dirty="0" smtClean="0">
                <a:latin typeface="Cambria" pitchFamily="18" charset="0"/>
              </a:rPr>
              <a:t>If you do NOT have an SSN: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latin typeface="Cambria" pitchFamily="18" charset="0"/>
              </a:rPr>
              <a:t>Request letter of F-1 status from IES office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latin typeface="Cambria" pitchFamily="18" charset="0"/>
              </a:rPr>
              <a:t>Go to SSA Office with all immigration documents and IES letter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latin typeface="Cambria" pitchFamily="18" charset="0"/>
              </a:rPr>
              <a:t>Request “Letter of Ineligibility” at SSA office  -- states that you are not eligible for an SSN (because you don’t work in the US)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mbria" pitchFamily="18" charset="0"/>
              </a:rPr>
              <a:t>Proof of Maryland Residency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latin typeface="Cambria" pitchFamily="18" charset="0"/>
              </a:rPr>
              <a:t>To prove that you are living in Maryland, please take at least </a:t>
            </a:r>
            <a:r>
              <a:rPr lang="en-US" b="1" dirty="0" smtClean="0">
                <a:latin typeface="Cambria" pitchFamily="18" charset="0"/>
              </a:rPr>
              <a:t>TWO</a:t>
            </a:r>
            <a:r>
              <a:rPr lang="en-US" dirty="0" smtClean="0">
                <a:latin typeface="Cambria" pitchFamily="18" charset="0"/>
              </a:rPr>
              <a:t> of the following:</a:t>
            </a:r>
          </a:p>
          <a:p>
            <a:pPr lvl="1"/>
            <a:r>
              <a:rPr lang="en-US" dirty="0" smtClean="0">
                <a:latin typeface="Cambria" pitchFamily="18" charset="0"/>
              </a:rPr>
              <a:t>Phone/Utility/Cable bill mailed to you at your Maryland address</a:t>
            </a:r>
          </a:p>
          <a:p>
            <a:pPr lvl="1"/>
            <a:r>
              <a:rPr lang="en-US" dirty="0" smtClean="0">
                <a:latin typeface="Cambria" pitchFamily="18" charset="0"/>
              </a:rPr>
              <a:t>Rental/Lease  agreement for where  you are living</a:t>
            </a:r>
          </a:p>
          <a:p>
            <a:pPr lvl="1"/>
            <a:r>
              <a:rPr lang="en-US" dirty="0" smtClean="0">
                <a:latin typeface="Cambria" pitchFamily="18" charset="0"/>
              </a:rPr>
              <a:t>Bank Account statement from Maryland bank</a:t>
            </a:r>
          </a:p>
          <a:p>
            <a:pPr lvl="1"/>
            <a:r>
              <a:rPr lang="en-US" dirty="0" smtClean="0">
                <a:latin typeface="Cambria" pitchFamily="18" charset="0"/>
              </a:rPr>
              <a:t>Credit Card bill mailed to your Maryland address</a:t>
            </a:r>
          </a:p>
          <a:p>
            <a:pPr lvl="1"/>
            <a:r>
              <a:rPr lang="en-US" dirty="0" smtClean="0">
                <a:latin typeface="Cambria" pitchFamily="18" charset="0"/>
              </a:rPr>
              <a:t>For other options, use this link:</a:t>
            </a:r>
            <a:br>
              <a:rPr lang="en-US" dirty="0" smtClean="0">
                <a:latin typeface="Cambria" pitchFamily="18" charset="0"/>
              </a:rPr>
            </a:br>
            <a:r>
              <a:rPr lang="en-US" dirty="0" smtClean="0">
                <a:hlinkClick r:id="rId2"/>
              </a:rPr>
              <a:t>http://www.mva.maryland.gov/Driver-Services/Apply/proof.htm#MD_residency</a:t>
            </a:r>
            <a:endParaRPr lang="en-US" dirty="0" smtClean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ambria" pitchFamily="18" charset="0"/>
              </a:rPr>
              <a:t>I have my Learner’s Permit, Now What?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latin typeface="Cambria" pitchFamily="18" charset="0"/>
              </a:rPr>
              <a:t>Valid for 2 years</a:t>
            </a:r>
          </a:p>
          <a:p>
            <a:r>
              <a:rPr lang="en-US" dirty="0" smtClean="0">
                <a:latin typeface="Cambria" pitchFamily="18" charset="0"/>
              </a:rPr>
              <a:t>Must have for at least 9 months before you can test for </a:t>
            </a:r>
            <a:r>
              <a:rPr lang="en-US" b="1" dirty="0" smtClean="0">
                <a:latin typeface="Cambria" pitchFamily="18" charset="0"/>
              </a:rPr>
              <a:t>Provisional License </a:t>
            </a:r>
          </a:p>
          <a:p>
            <a:r>
              <a:rPr lang="en-US" dirty="0" smtClean="0">
                <a:latin typeface="Cambria" pitchFamily="18" charset="0"/>
              </a:rPr>
              <a:t>You will receive a </a:t>
            </a:r>
            <a:r>
              <a:rPr lang="en-US" b="1" dirty="0" smtClean="0">
                <a:latin typeface="Cambria" pitchFamily="18" charset="0"/>
              </a:rPr>
              <a:t>Practice Log Book </a:t>
            </a:r>
            <a:r>
              <a:rPr lang="en-US" dirty="0" smtClean="0">
                <a:latin typeface="Cambria" pitchFamily="18" charset="0"/>
              </a:rPr>
              <a:t>– must complete 60 hours of practice with a supervising driver – over 21 years old, licensed at least 3 years</a:t>
            </a:r>
          </a:p>
          <a:p>
            <a:r>
              <a:rPr lang="en-US" dirty="0" smtClean="0">
                <a:latin typeface="Cambria" pitchFamily="18" charset="0"/>
              </a:rPr>
              <a:t>Required to take a </a:t>
            </a:r>
            <a:r>
              <a:rPr lang="en-US" b="1" dirty="0" smtClean="0">
                <a:latin typeface="Cambria" pitchFamily="18" charset="0"/>
              </a:rPr>
              <a:t>Driver Education class</a:t>
            </a:r>
            <a:r>
              <a:rPr lang="en-US" dirty="0" smtClean="0">
                <a:latin typeface="Cambria" pitchFamily="18" charset="0"/>
              </a:rPr>
              <a:t>, usually about 8 weeks long; requires cost.  Find one </a:t>
            </a:r>
            <a:r>
              <a:rPr lang="en-US" dirty="0">
                <a:latin typeface="Cambria" pitchFamily="18" charset="0"/>
              </a:rPr>
              <a:t>here</a:t>
            </a:r>
            <a:r>
              <a:rPr lang="en-US" dirty="0" smtClean="0">
                <a:latin typeface="Cambria" pitchFamily="18" charset="0"/>
              </a:rPr>
              <a:t>: </a:t>
            </a:r>
            <a:r>
              <a:rPr lang="en-US" dirty="0" smtClean="0">
                <a:latin typeface="Cambria" pitchFamily="18" charset="0"/>
                <a:hlinkClick r:id="rId2"/>
              </a:rPr>
              <a:t>http</a:t>
            </a:r>
            <a:r>
              <a:rPr lang="en-US" dirty="0">
                <a:latin typeface="Cambria" pitchFamily="18" charset="0"/>
                <a:hlinkClick r:id="rId2"/>
              </a:rPr>
              <a:t>://www.mva.maryland.gov/drivers/rookie-driver/</a:t>
            </a:r>
            <a:endParaRPr lang="en-US" dirty="0" smtClean="0">
              <a:latin typeface="Cambria" pitchFamily="18" charset="0"/>
            </a:endParaRPr>
          </a:p>
        </p:txBody>
      </p:sp>
      <p:pic>
        <p:nvPicPr>
          <p:cNvPr id="4" name="Picture 3" descr="Rookie Driver imag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3600" y="1143000"/>
            <a:ext cx="2857500" cy="792177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mbria" pitchFamily="18" charset="0"/>
              </a:rPr>
              <a:t>Provisional License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>
              <a:latin typeface="Cambria" pitchFamily="18" charset="0"/>
            </a:endParaRPr>
          </a:p>
          <a:p>
            <a:r>
              <a:rPr lang="en-US" dirty="0" smtClean="0">
                <a:latin typeface="Cambria" pitchFamily="18" charset="0"/>
              </a:rPr>
              <a:t>Next step for Learner’s Permit holder</a:t>
            </a:r>
          </a:p>
          <a:p>
            <a:pPr>
              <a:buNone/>
            </a:pPr>
            <a:endParaRPr lang="en-US" dirty="0" smtClean="0">
              <a:latin typeface="Cambria" pitchFamily="18" charset="0"/>
            </a:endParaRPr>
          </a:p>
          <a:p>
            <a:r>
              <a:rPr lang="en-US" b="1" dirty="0" smtClean="0">
                <a:latin typeface="Cambria" pitchFamily="18" charset="0"/>
              </a:rPr>
              <a:t>FIRST step for individuals holding a license from another country</a:t>
            </a:r>
          </a:p>
          <a:p>
            <a:pPr lvl="1"/>
            <a:r>
              <a:rPr lang="en-US" sz="2000" dirty="0" smtClean="0">
                <a:latin typeface="Cambria" pitchFamily="18" charset="0"/>
              </a:rPr>
              <a:t>For students with licenses from another country – the rules are not clear how long you can use your international license in Maryland, but to be safe we recommend that you get your Maryland license within the first 3 months </a:t>
            </a:r>
            <a:r>
              <a:rPr lang="en-US" sz="2000" smtClean="0">
                <a:latin typeface="Cambria" pitchFamily="18" charset="0"/>
              </a:rPr>
              <a:t>you are here. </a:t>
            </a:r>
            <a:endParaRPr lang="en-US" sz="20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itchFamily="18" charset="0"/>
              </a:rPr>
              <a:t>Provisional License – 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Cambria" pitchFamily="18" charset="0"/>
              </a:rPr>
              <a:t>Probationary (“trial”) License</a:t>
            </a:r>
          </a:p>
          <a:p>
            <a:r>
              <a:rPr lang="en-US" dirty="0" smtClean="0">
                <a:latin typeface="Cambria" pitchFamily="18" charset="0"/>
              </a:rPr>
              <a:t>Need to maintain a “clean driving record” before you can get a full license</a:t>
            </a:r>
          </a:p>
          <a:p>
            <a:r>
              <a:rPr lang="en-US" dirty="0" smtClean="0">
                <a:latin typeface="Cambria" pitchFamily="18" charset="0"/>
              </a:rPr>
              <a:t>Can drive alone 5:00am – 12:00am midnight; need a supervising driver 12:00am – 5:00am</a:t>
            </a:r>
          </a:p>
          <a:p>
            <a:r>
              <a:rPr lang="en-US" dirty="0" smtClean="0">
                <a:latin typeface="Cambria" pitchFamily="18" charset="0"/>
              </a:rPr>
              <a:t>Under 18 years old?  Cannot have passengers under 18 in the car without supervisor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itchFamily="18" charset="0"/>
              </a:rPr>
              <a:t>“A Clean Record”– What is that?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Cambria" pitchFamily="18" charset="0"/>
              </a:rPr>
              <a:t>You have not received any traffic tickets/ “moving violations”</a:t>
            </a:r>
          </a:p>
          <a:p>
            <a:r>
              <a:rPr lang="en-US" dirty="0" smtClean="0">
                <a:latin typeface="Cambria" pitchFamily="18" charset="0"/>
              </a:rPr>
              <a:t>You can get a ticket if a policeman stops you because you are breaking a traffic law</a:t>
            </a:r>
          </a:p>
          <a:p>
            <a:r>
              <a:rPr lang="en-US" dirty="0" smtClean="0">
                <a:latin typeface="Cambria" pitchFamily="18" charset="0"/>
              </a:rPr>
              <a:t>Common offenses – </a:t>
            </a:r>
            <a:br>
              <a:rPr lang="en-US" dirty="0" smtClean="0">
                <a:latin typeface="Cambria" pitchFamily="18" charset="0"/>
              </a:rPr>
            </a:br>
            <a:r>
              <a:rPr lang="en-US" dirty="0" smtClean="0">
                <a:latin typeface="Cambria" pitchFamily="18" charset="0"/>
              </a:rPr>
              <a:t>speeding, reckless </a:t>
            </a:r>
            <a:br>
              <a:rPr lang="en-US" dirty="0" smtClean="0">
                <a:latin typeface="Cambria" pitchFamily="18" charset="0"/>
              </a:rPr>
            </a:br>
            <a:r>
              <a:rPr lang="en-US" dirty="0" smtClean="0">
                <a:latin typeface="Cambria" pitchFamily="18" charset="0"/>
              </a:rPr>
              <a:t>driving, illegal </a:t>
            </a:r>
            <a:br>
              <a:rPr lang="en-US" dirty="0" smtClean="0">
                <a:latin typeface="Cambria" pitchFamily="18" charset="0"/>
              </a:rPr>
            </a:br>
            <a:r>
              <a:rPr lang="en-US" dirty="0" smtClean="0">
                <a:latin typeface="Cambria" pitchFamily="18" charset="0"/>
              </a:rPr>
              <a:t>passing of other cars, </a:t>
            </a:r>
            <a:br>
              <a:rPr lang="en-US" dirty="0" smtClean="0">
                <a:latin typeface="Cambria" pitchFamily="18" charset="0"/>
              </a:rPr>
            </a:br>
            <a:r>
              <a:rPr lang="en-US" dirty="0" smtClean="0">
                <a:latin typeface="Cambria" pitchFamily="18" charset="0"/>
              </a:rPr>
              <a:t>running a STOP sign </a:t>
            </a:r>
            <a:br>
              <a:rPr lang="en-US" dirty="0" smtClean="0">
                <a:latin typeface="Cambria" pitchFamily="18" charset="0"/>
              </a:rPr>
            </a:br>
            <a:r>
              <a:rPr lang="en-US" dirty="0" smtClean="0">
                <a:latin typeface="Cambria" pitchFamily="18" charset="0"/>
              </a:rPr>
              <a:t>or red light, etc. </a:t>
            </a:r>
            <a:endParaRPr lang="en-US" dirty="0">
              <a:latin typeface="Cambria" pitchFamily="18" charset="0"/>
            </a:endParaRPr>
          </a:p>
        </p:txBody>
      </p:sp>
      <p:pic>
        <p:nvPicPr>
          <p:cNvPr id="4" name="Picture 3" descr="traffic ticket ima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24400" y="3582283"/>
            <a:ext cx="4143375" cy="3103531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ambria" pitchFamily="18" charset="0"/>
              </a:rPr>
              <a:t>Applying for your Provisional License (overview)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Cambria" pitchFamily="18" charset="0"/>
              </a:rPr>
              <a:t>You must have passed a </a:t>
            </a:r>
            <a:r>
              <a:rPr lang="en-US" b="1" dirty="0" smtClean="0">
                <a:latin typeface="Cambria" pitchFamily="18" charset="0"/>
              </a:rPr>
              <a:t>Vision test </a:t>
            </a:r>
            <a:r>
              <a:rPr lang="en-US" dirty="0" smtClean="0">
                <a:latin typeface="Cambria" pitchFamily="18" charset="0"/>
              </a:rPr>
              <a:t>and </a:t>
            </a:r>
            <a:r>
              <a:rPr lang="en-US" b="1" dirty="0" smtClean="0">
                <a:latin typeface="Cambria" pitchFamily="18" charset="0"/>
              </a:rPr>
              <a:t>Knowledge Test</a:t>
            </a:r>
            <a:r>
              <a:rPr lang="en-US" dirty="0" smtClean="0">
                <a:latin typeface="Cambria" pitchFamily="18" charset="0"/>
              </a:rPr>
              <a:t> (if you didn’t need to get a Learner’s Permit, you take these at the MVA when you are ready)</a:t>
            </a:r>
          </a:p>
          <a:p>
            <a:r>
              <a:rPr lang="en-US" dirty="0" smtClean="0">
                <a:latin typeface="Cambria" pitchFamily="18" charset="0"/>
              </a:rPr>
              <a:t>Must take all immigration documents and SSN card or SSN letter of ineligibility</a:t>
            </a:r>
          </a:p>
          <a:p>
            <a:r>
              <a:rPr lang="en-US" dirty="0" smtClean="0">
                <a:latin typeface="Cambria" pitchFamily="18" charset="0"/>
              </a:rPr>
              <a:t>Must provide proof of Maryland residency (see previous slide on providing this information)</a:t>
            </a:r>
          </a:p>
          <a:p>
            <a:r>
              <a:rPr lang="en-US" dirty="0" smtClean="0">
                <a:latin typeface="Cambria" pitchFamily="18" charset="0"/>
              </a:rPr>
              <a:t>Attend and pass 3-hour “Drug and Alcohol Education” class </a:t>
            </a:r>
          </a:p>
          <a:p>
            <a:r>
              <a:rPr lang="en-US" dirty="0" smtClean="0">
                <a:latin typeface="Cambria" pitchFamily="18" charset="0"/>
              </a:rPr>
              <a:t>Schedule a time with the MVA to take the </a:t>
            </a:r>
            <a:r>
              <a:rPr lang="en-US" b="1" dirty="0" smtClean="0">
                <a:latin typeface="Cambria" pitchFamily="18" charset="0"/>
              </a:rPr>
              <a:t>Skills Test </a:t>
            </a:r>
          </a:p>
          <a:p>
            <a:r>
              <a:rPr lang="en-US" dirty="0" smtClean="0">
                <a:latin typeface="Cambria" pitchFamily="18" charset="0"/>
              </a:rPr>
              <a:t>If you have a license from another country, it must be in English, or translated to English through an MVA-certified translation company</a:t>
            </a:r>
          </a:p>
          <a:p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ambria" pitchFamily="18" charset="0"/>
              </a:rPr>
              <a:t>Provisional License – 3 hour Drug and Alcohol Class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Cambria" pitchFamily="18" charset="0"/>
            </a:endParaRPr>
          </a:p>
          <a:p>
            <a:r>
              <a:rPr lang="en-US" dirty="0" smtClean="0">
                <a:latin typeface="Cambria" pitchFamily="18" charset="0"/>
              </a:rPr>
              <a:t>Required if you have an international driver’s license</a:t>
            </a:r>
          </a:p>
          <a:p>
            <a:r>
              <a:rPr lang="en-US" dirty="0" smtClean="0">
                <a:latin typeface="Cambria" pitchFamily="18" charset="0"/>
              </a:rPr>
              <a:t>Cost involved; varies by program</a:t>
            </a:r>
          </a:p>
          <a:p>
            <a:r>
              <a:rPr lang="en-US" dirty="0" smtClean="0">
                <a:latin typeface="Cambria" pitchFamily="18" charset="0"/>
              </a:rPr>
              <a:t>Some online options exist</a:t>
            </a:r>
          </a:p>
          <a:p>
            <a:r>
              <a:rPr lang="en-US" dirty="0" smtClean="0">
                <a:latin typeface="Cambria" pitchFamily="18" charset="0"/>
              </a:rPr>
              <a:t>Find a class here:</a:t>
            </a:r>
            <a:br>
              <a:rPr lang="en-US" dirty="0" smtClean="0">
                <a:latin typeface="Cambria" pitchFamily="18" charset="0"/>
              </a:rPr>
            </a:br>
            <a:r>
              <a:rPr lang="en-US" dirty="0" smtClean="0">
                <a:hlinkClick r:id="rId2"/>
              </a:rPr>
              <a:t>http://www.mva.maryland.gov/About-MVA/INFO/26200-678/26200-09T.htm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mbria" pitchFamily="18" charset="0"/>
              </a:rPr>
              <a:t>Provisional License – Skills Test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latin typeface="Cambria" pitchFamily="18" charset="0"/>
              </a:rPr>
              <a:t>Driving Test taken with an MVA staff member</a:t>
            </a:r>
          </a:p>
          <a:p>
            <a:r>
              <a:rPr lang="en-US" dirty="0" smtClean="0">
                <a:latin typeface="Cambria" pitchFamily="18" charset="0"/>
              </a:rPr>
              <a:t>Taken on site at the MVA</a:t>
            </a:r>
            <a:endParaRPr lang="en-US" dirty="0">
              <a:latin typeface="Cambria" pitchFamily="18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latin typeface="Cambria" pitchFamily="18" charset="0"/>
              </a:rPr>
              <a:t>Drive through a course demonstrating skills like 3-point turning and parallel parking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latin typeface="Cambria" pitchFamily="18" charset="0"/>
              </a:rPr>
              <a:t>Drive on the road, follow  directions of MVA staff</a:t>
            </a:r>
            <a:endParaRPr lang="en-US" dirty="0">
              <a:latin typeface="Cambria" pitchFamily="18" charset="0"/>
            </a:endParaRPr>
          </a:p>
          <a:p>
            <a:pPr marL="571500" indent="-514350"/>
            <a:r>
              <a:rPr lang="en-US" dirty="0" smtClean="0">
                <a:latin typeface="Cambria" pitchFamily="18" charset="0"/>
              </a:rPr>
              <a:t>Common not to pass the first time – can reschedule soon after to try again</a:t>
            </a:r>
          </a:p>
          <a:p>
            <a:pPr marL="571500" indent="-514350"/>
            <a:r>
              <a:rPr lang="en-US" dirty="0" smtClean="0">
                <a:latin typeface="Cambria" pitchFamily="18" charset="0"/>
              </a:rPr>
              <a:t>Must have a car to use for the test that is in good condition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mbria" pitchFamily="18" charset="0"/>
              </a:rPr>
              <a:t>Provisional License – Time line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latin typeface="Cambria" pitchFamily="18" charset="0"/>
              </a:rPr>
              <a:t>How long do you need your provisional</a:t>
            </a:r>
            <a:br>
              <a:rPr lang="en-US" dirty="0" smtClean="0">
                <a:latin typeface="Cambria" pitchFamily="18" charset="0"/>
              </a:rPr>
            </a:br>
            <a:r>
              <a:rPr lang="en-US" dirty="0" smtClean="0">
                <a:latin typeface="Cambria" pitchFamily="18" charset="0"/>
              </a:rPr>
              <a:t>license before it becomes a full license?</a:t>
            </a:r>
          </a:p>
          <a:p>
            <a:pPr>
              <a:buNone/>
            </a:pPr>
            <a:endParaRPr lang="en-US" dirty="0" smtClean="0">
              <a:latin typeface="Cambria" pitchFamily="18" charset="0"/>
            </a:endParaRPr>
          </a:p>
          <a:p>
            <a:r>
              <a:rPr lang="en-US" dirty="0" smtClean="0">
                <a:latin typeface="Cambria" pitchFamily="18" charset="0"/>
              </a:rPr>
              <a:t>Previously licensed 0-6 months: 18 months</a:t>
            </a:r>
          </a:p>
          <a:p>
            <a:r>
              <a:rPr lang="en-US" dirty="0" smtClean="0">
                <a:latin typeface="Cambria" pitchFamily="18" charset="0"/>
              </a:rPr>
              <a:t>Previously licensed 6-12 months: 12 months</a:t>
            </a:r>
          </a:p>
          <a:p>
            <a:r>
              <a:rPr lang="en-US" dirty="0" smtClean="0">
                <a:latin typeface="Cambria" pitchFamily="18" charset="0"/>
              </a:rPr>
              <a:t>Previously licensed 12-18 months: 6 months</a:t>
            </a:r>
            <a:br>
              <a:rPr lang="en-US" dirty="0" smtClean="0">
                <a:latin typeface="Cambria" pitchFamily="18" charset="0"/>
              </a:rPr>
            </a:br>
            <a:endParaRPr lang="en-US" dirty="0" smtClean="0">
              <a:latin typeface="Cambria" pitchFamily="18" charset="0"/>
            </a:endParaRPr>
          </a:p>
          <a:p>
            <a:pPr>
              <a:buNone/>
            </a:pPr>
            <a:r>
              <a:rPr lang="en-US" dirty="0" smtClean="0">
                <a:latin typeface="Cambria" pitchFamily="18" charset="0"/>
              </a:rPr>
              <a:t>If you have a clean driving record, you can then go to the MVA and “renew” your license to get a regular driver’s license </a:t>
            </a:r>
          </a:p>
          <a:p>
            <a:endParaRPr lang="en-US" dirty="0" smtClean="0">
              <a:latin typeface="Cambria" pitchFamily="18" charset="0"/>
            </a:endParaRPr>
          </a:p>
          <a:p>
            <a:pPr>
              <a:buNone/>
            </a:pPr>
            <a:endParaRPr lang="en-US" dirty="0" smtClean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ambria" pitchFamily="18" charset="0"/>
              </a:rPr>
              <a:t>Getting Started: </a:t>
            </a:r>
            <a:br>
              <a:rPr lang="en-US" dirty="0" smtClean="0">
                <a:latin typeface="Cambria" pitchFamily="18" charset="0"/>
              </a:rPr>
            </a:br>
            <a:r>
              <a:rPr lang="en-US" sz="2800" dirty="0" smtClean="0">
                <a:latin typeface="Cambria" pitchFamily="18" charset="0"/>
              </a:rPr>
              <a:t>Which Category do YOU fit in?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US" dirty="0" smtClean="0">
              <a:latin typeface="Cambria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ambria" pitchFamily="18" charset="0"/>
              </a:rPr>
              <a:t>I’ve never had a license to drive</a:t>
            </a:r>
          </a:p>
          <a:p>
            <a:pPr marL="514350" indent="-514350">
              <a:buNone/>
            </a:pPr>
            <a:endParaRPr lang="en-US" dirty="0" smtClean="0">
              <a:latin typeface="Cambria" pitchFamily="18" charset="0"/>
            </a:endParaRPr>
          </a:p>
          <a:p>
            <a:pPr marL="514350" indent="-514350">
              <a:buNone/>
            </a:pPr>
            <a:r>
              <a:rPr lang="en-US" dirty="0" smtClean="0">
                <a:latin typeface="Cambria" pitchFamily="18" charset="0"/>
              </a:rPr>
              <a:t>2.   I have/had a license in another country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latin typeface="Cambria" pitchFamily="18" charset="0"/>
            </a:endParaRPr>
          </a:p>
          <a:p>
            <a:pPr marL="514350" indent="-514350">
              <a:buNone/>
            </a:pPr>
            <a:r>
              <a:rPr lang="en-US" dirty="0" smtClean="0">
                <a:latin typeface="Cambria" pitchFamily="18" charset="0"/>
              </a:rPr>
              <a:t>3.   I have/had a license from </a:t>
            </a:r>
            <a:r>
              <a:rPr lang="en-US" b="1" dirty="0" smtClean="0">
                <a:latin typeface="Cambria" pitchFamily="18" charset="0"/>
              </a:rPr>
              <a:t>Canada, France, Germany or South Korea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mbria" pitchFamily="18" charset="0"/>
              </a:rPr>
              <a:t>Driver’s License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Cambria" pitchFamily="18" charset="0"/>
              </a:rPr>
              <a:t>Congratulations on your license!</a:t>
            </a:r>
            <a:br>
              <a:rPr lang="en-US" dirty="0" smtClean="0">
                <a:latin typeface="Cambria" pitchFamily="18" charset="0"/>
              </a:rPr>
            </a:br>
            <a:endParaRPr lang="en-US" dirty="0" smtClean="0">
              <a:latin typeface="Cambria" pitchFamily="18" charset="0"/>
            </a:endParaRPr>
          </a:p>
          <a:p>
            <a:r>
              <a:rPr lang="en-US" dirty="0" smtClean="0">
                <a:latin typeface="Cambria" pitchFamily="18" charset="0"/>
              </a:rPr>
              <a:t>Don’t forget to keep it current--don’t let it expire.  Renew your license through the MVA. </a:t>
            </a:r>
            <a:r>
              <a:rPr lang="en-US" sz="2800" dirty="0" smtClean="0">
                <a:latin typeface="Cambria" pitchFamily="18" charset="0"/>
              </a:rPr>
              <a:t>(You often receive reminders of expiration from the MVA by mail)</a:t>
            </a:r>
            <a:endParaRPr lang="en-US" dirty="0" smtClean="0">
              <a:latin typeface="Cambria" pitchFamily="18" charset="0"/>
            </a:endParaRPr>
          </a:p>
          <a:p>
            <a:r>
              <a:rPr lang="en-US" dirty="0" smtClean="0">
                <a:latin typeface="Cambria" pitchFamily="18" charset="0"/>
              </a:rPr>
              <a:t>You can use your license </a:t>
            </a:r>
            <a:br>
              <a:rPr lang="en-US" dirty="0" smtClean="0">
                <a:latin typeface="Cambria" pitchFamily="18" charset="0"/>
              </a:rPr>
            </a:br>
            <a:r>
              <a:rPr lang="en-US" dirty="0" smtClean="0">
                <a:latin typeface="Cambria" pitchFamily="18" charset="0"/>
              </a:rPr>
              <a:t>as a form of personal ID.</a:t>
            </a:r>
          </a:p>
          <a:p>
            <a:pPr>
              <a:buNone/>
            </a:pPr>
            <a:r>
              <a:rPr lang="en-US" b="1" dirty="0" smtClean="0">
                <a:latin typeface="Cambria" pitchFamily="18" charset="0"/>
              </a:rPr>
              <a:t>Drive safe!</a:t>
            </a:r>
          </a:p>
        </p:txBody>
      </p:sp>
      <p:pic>
        <p:nvPicPr>
          <p:cNvPr id="4" name="Picture 3" descr="drivers license ima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57800" y="4419600"/>
            <a:ext cx="3524250" cy="2192867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ambria" pitchFamily="18" charset="0"/>
              </a:rPr>
              <a:t>Citizens of Canada, France, Germany or South Korea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Cambria" pitchFamily="18" charset="0"/>
              </a:rPr>
              <a:t>Special driving agreements exist between these countries and the US</a:t>
            </a:r>
          </a:p>
          <a:p>
            <a:r>
              <a:rPr lang="en-US" dirty="0" smtClean="0">
                <a:latin typeface="Cambria" pitchFamily="18" charset="0"/>
              </a:rPr>
              <a:t>Typically, you must have a current or recently-expired license from your country of citizenship</a:t>
            </a:r>
          </a:p>
          <a:p>
            <a:r>
              <a:rPr lang="en-US" dirty="0" smtClean="0">
                <a:latin typeface="Cambria" pitchFamily="18" charset="0"/>
              </a:rPr>
              <a:t>Waives some requirements</a:t>
            </a:r>
          </a:p>
          <a:p>
            <a:r>
              <a:rPr lang="en-US" dirty="0" smtClean="0">
                <a:latin typeface="Cambria" pitchFamily="18" charset="0"/>
              </a:rPr>
              <a:t>Look for specific details here: </a:t>
            </a:r>
            <a:br>
              <a:rPr lang="en-US" dirty="0" smtClean="0">
                <a:latin typeface="Cambria" pitchFamily="18" charset="0"/>
              </a:rPr>
            </a:br>
            <a:r>
              <a:rPr lang="en-US" dirty="0" smtClean="0">
                <a:hlinkClick r:id="rId2"/>
              </a:rPr>
              <a:t>http://www.mva.maryland.gov/Driver-Services/Apply/international.htm#Foreign_Reciprocity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ambria" pitchFamily="18" charset="0"/>
              </a:rPr>
              <a:t>Car Registration and Car Insurance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Cambria" pitchFamily="18" charset="0"/>
              </a:rPr>
              <a:t>Once you want to buy a car, you must first purchase </a:t>
            </a:r>
            <a:r>
              <a:rPr lang="en-US" b="1" dirty="0" smtClean="0">
                <a:latin typeface="Cambria" pitchFamily="18" charset="0"/>
              </a:rPr>
              <a:t>car insurance</a:t>
            </a:r>
            <a:r>
              <a:rPr lang="en-US" dirty="0" smtClean="0">
                <a:latin typeface="Cambria" pitchFamily="18" charset="0"/>
              </a:rPr>
              <a:t>. </a:t>
            </a:r>
          </a:p>
          <a:p>
            <a:r>
              <a:rPr lang="en-US" dirty="0" smtClean="0">
                <a:latin typeface="Cambria" pitchFamily="18" charset="0"/>
              </a:rPr>
              <a:t>Many different insurance companies are available.  Research the best deals.</a:t>
            </a:r>
          </a:p>
          <a:p>
            <a:r>
              <a:rPr lang="en-US" dirty="0" smtClean="0">
                <a:latin typeface="Cambria" pitchFamily="18" charset="0"/>
              </a:rPr>
              <a:t>Once you buy a car, you must </a:t>
            </a:r>
            <a:r>
              <a:rPr lang="en-US" b="1" dirty="0" smtClean="0">
                <a:latin typeface="Cambria" pitchFamily="18" charset="0"/>
              </a:rPr>
              <a:t>register</a:t>
            </a:r>
            <a:r>
              <a:rPr lang="en-US" dirty="0" smtClean="0">
                <a:latin typeface="Cambria" pitchFamily="18" charset="0"/>
              </a:rPr>
              <a:t> it with the state of Maryland. </a:t>
            </a:r>
          </a:p>
          <a:p>
            <a:r>
              <a:rPr lang="en-US" dirty="0" smtClean="0">
                <a:latin typeface="Cambria" pitchFamily="18" charset="0"/>
              </a:rPr>
              <a:t> For guidance on buying, selling, and registering your car, use this link:</a:t>
            </a:r>
            <a:br>
              <a:rPr lang="en-US" dirty="0" smtClean="0">
                <a:latin typeface="Cambria" pitchFamily="18" charset="0"/>
              </a:rPr>
            </a:br>
            <a:r>
              <a:rPr lang="en-US" dirty="0" smtClean="0">
                <a:hlinkClick r:id="rId2"/>
              </a:rPr>
              <a:t>http://www.mva.maryland.gov/Vehicle-Services/REG/default.htm</a:t>
            </a:r>
            <a:r>
              <a:rPr lang="en-US" dirty="0" smtClean="0">
                <a:latin typeface="Cambria" pitchFamily="18" charset="0"/>
              </a:rPr>
              <a:t> 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itchFamily="18" charset="0"/>
              </a:rPr>
              <a:t>Links to MVA information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Cambria" pitchFamily="18" charset="0"/>
              </a:rPr>
              <a:t>Online Maryland Driver’s Handbook:</a:t>
            </a:r>
            <a:br>
              <a:rPr lang="en-US" dirty="0" smtClean="0">
                <a:latin typeface="Cambria" pitchFamily="18" charset="0"/>
              </a:rPr>
            </a:br>
            <a:r>
              <a:rPr lang="en-US" dirty="0" smtClean="0">
                <a:hlinkClick r:id="rId2"/>
              </a:rPr>
              <a:t>http://www.mva.maryland.gov/Resources/DL-002A.pdf</a:t>
            </a:r>
            <a:endParaRPr lang="en-US" dirty="0" smtClean="0"/>
          </a:p>
          <a:p>
            <a:r>
              <a:rPr lang="en-US" dirty="0" smtClean="0">
                <a:latin typeface="Cambria" pitchFamily="18" charset="0"/>
              </a:rPr>
              <a:t>Learner’s Permit: </a:t>
            </a:r>
            <a:br>
              <a:rPr lang="en-US" dirty="0" smtClean="0">
                <a:latin typeface="Cambria" pitchFamily="18" charset="0"/>
              </a:rPr>
            </a:br>
            <a:r>
              <a:rPr lang="en-US" dirty="0" smtClean="0">
                <a:hlinkClick r:id="rId3"/>
              </a:rPr>
              <a:t>http://www.mva.maryland.gov/Driver-Services/RookieDriver/bgenerallearners.htm</a:t>
            </a:r>
            <a:endParaRPr lang="en-US" dirty="0" smtClean="0"/>
          </a:p>
          <a:p>
            <a:r>
              <a:rPr lang="en-US" dirty="0" smtClean="0">
                <a:latin typeface="Cambria" pitchFamily="18" charset="0"/>
              </a:rPr>
              <a:t>Provisional License: </a:t>
            </a:r>
            <a:br>
              <a:rPr lang="en-US" dirty="0" smtClean="0">
                <a:latin typeface="Cambria" pitchFamily="18" charset="0"/>
              </a:rPr>
            </a:br>
            <a:r>
              <a:rPr lang="en-US" dirty="0" smtClean="0">
                <a:hlinkClick r:id="rId4"/>
              </a:rPr>
              <a:t>http://www.mva.maryland.gov/Driver-Services/RookieDriver/bgeneralprovisional.htm</a:t>
            </a:r>
            <a:endParaRPr lang="en-US" dirty="0" smtClean="0"/>
          </a:p>
          <a:p>
            <a:r>
              <a:rPr lang="en-US" dirty="0" smtClean="0">
                <a:latin typeface="Cambria" pitchFamily="18" charset="0"/>
              </a:rPr>
              <a:t>Information specific to international drivers: </a:t>
            </a:r>
            <a:br>
              <a:rPr lang="en-US" dirty="0" smtClean="0">
                <a:latin typeface="Cambria" pitchFamily="18" charset="0"/>
              </a:rPr>
            </a:br>
            <a:r>
              <a:rPr lang="en-US" dirty="0" smtClean="0">
                <a:hlinkClick r:id="rId5"/>
              </a:rPr>
              <a:t>http://www.mva.maryland.gov/Driver-Services/Apply/international.htm</a:t>
            </a:r>
            <a:endParaRPr lang="en-US" dirty="0" smtClean="0"/>
          </a:p>
          <a:p>
            <a:endParaRPr lang="en-US" dirty="0" smtClean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ambria" pitchFamily="18" charset="0"/>
              </a:rPr>
              <a:t>Never had a license to drive?  Let’s get started…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Cambria" pitchFamily="18" charset="0"/>
            </a:endParaRPr>
          </a:p>
          <a:p>
            <a:r>
              <a:rPr lang="en-US" dirty="0" smtClean="0">
                <a:latin typeface="Cambria" pitchFamily="18" charset="0"/>
              </a:rPr>
              <a:t>A lot to learn!  </a:t>
            </a:r>
          </a:p>
          <a:p>
            <a:r>
              <a:rPr lang="en-US" dirty="0" smtClean="0">
                <a:latin typeface="Cambria" pitchFamily="18" charset="0"/>
              </a:rPr>
              <a:t>Steps: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latin typeface="Cambria" pitchFamily="18" charset="0"/>
              </a:rPr>
              <a:t>Learner’s Permit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latin typeface="Cambria" pitchFamily="18" charset="0"/>
              </a:rPr>
              <a:t>Provisional License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latin typeface="Cambria" pitchFamily="18" charset="0"/>
              </a:rPr>
              <a:t>Driver’s License</a:t>
            </a:r>
          </a:p>
          <a:p>
            <a:pPr marL="571500" indent="-514350"/>
            <a:r>
              <a:rPr lang="en-US" dirty="0" smtClean="0">
                <a:latin typeface="Cambria" pitchFamily="18" charset="0"/>
              </a:rPr>
              <a:t>Note – MUST have Active SEVIS record for at least 2 days to take any action at MVA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itchFamily="18" charset="0"/>
              </a:rPr>
              <a:t>Learner’s Permit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mbria" pitchFamily="18" charset="0"/>
              </a:rPr>
              <a:t>Allows you to drive with supervision of experienced driver</a:t>
            </a:r>
          </a:p>
          <a:p>
            <a:r>
              <a:rPr lang="en-US" dirty="0" smtClean="0">
                <a:latin typeface="Cambria" pitchFamily="18" charset="0"/>
              </a:rPr>
              <a:t>Other person must be 21; had license for 3 years; sit next to you at all times</a:t>
            </a:r>
          </a:p>
          <a:p>
            <a:r>
              <a:rPr lang="en-US" dirty="0" smtClean="0">
                <a:latin typeface="Cambria" pitchFamily="18" charset="0"/>
              </a:rPr>
              <a:t>Must have learner’s </a:t>
            </a:r>
          </a:p>
          <a:p>
            <a:pPr>
              <a:buNone/>
            </a:pPr>
            <a:r>
              <a:rPr lang="en-US" dirty="0">
                <a:latin typeface="Cambria" pitchFamily="18" charset="0"/>
              </a:rPr>
              <a:t> </a:t>
            </a:r>
            <a:r>
              <a:rPr lang="en-US" dirty="0" smtClean="0">
                <a:latin typeface="Cambria" pitchFamily="18" charset="0"/>
              </a:rPr>
              <a:t>   permit 9 months before </a:t>
            </a:r>
          </a:p>
          <a:p>
            <a:pPr>
              <a:buNone/>
            </a:pPr>
            <a:r>
              <a:rPr lang="en-US" dirty="0" smtClean="0">
                <a:latin typeface="Cambria" pitchFamily="18" charset="0"/>
              </a:rPr>
              <a:t>    testing for Provisional </a:t>
            </a:r>
          </a:p>
          <a:p>
            <a:pPr>
              <a:buNone/>
            </a:pPr>
            <a:r>
              <a:rPr lang="en-US" dirty="0" smtClean="0">
                <a:latin typeface="Cambria" pitchFamily="18" charset="0"/>
              </a:rPr>
              <a:t>    License</a:t>
            </a:r>
            <a:endParaRPr lang="en-US" dirty="0">
              <a:latin typeface="Cambria" pitchFamily="18" charset="0"/>
            </a:endParaRPr>
          </a:p>
        </p:txBody>
      </p:sp>
      <p:pic>
        <p:nvPicPr>
          <p:cNvPr id="4" name="Picture 3" descr="learners imag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05400" y="4114800"/>
            <a:ext cx="3609975" cy="248602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ambria" pitchFamily="18" charset="0"/>
              </a:rPr>
              <a:t>Applying for your Learner’s Permit</a:t>
            </a:r>
            <a:br>
              <a:rPr lang="en-US" dirty="0" smtClean="0">
                <a:latin typeface="Cambria" pitchFamily="18" charset="0"/>
              </a:rPr>
            </a:br>
            <a:r>
              <a:rPr lang="en-US" dirty="0" smtClean="0">
                <a:latin typeface="Cambria" pitchFamily="18" charset="0"/>
              </a:rPr>
              <a:t>(overview)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>
                <a:latin typeface="Cambria" pitchFamily="18" charset="0"/>
              </a:rPr>
              <a:t>Go to an MVA office to…</a:t>
            </a:r>
          </a:p>
          <a:p>
            <a:r>
              <a:rPr lang="en-US" dirty="0" smtClean="0">
                <a:latin typeface="Cambria" pitchFamily="18" charset="0"/>
              </a:rPr>
              <a:t>Pass a </a:t>
            </a:r>
            <a:r>
              <a:rPr lang="en-US" dirty="0">
                <a:latin typeface="Cambria" pitchFamily="18" charset="0"/>
              </a:rPr>
              <a:t>K</a:t>
            </a:r>
            <a:r>
              <a:rPr lang="en-US" dirty="0" smtClean="0">
                <a:latin typeface="Cambria" pitchFamily="18" charset="0"/>
              </a:rPr>
              <a:t>nowledge test</a:t>
            </a:r>
          </a:p>
          <a:p>
            <a:r>
              <a:rPr lang="en-US" dirty="0" smtClean="0">
                <a:latin typeface="Cambria" pitchFamily="18" charset="0"/>
              </a:rPr>
              <a:t>Pass a Vision Test</a:t>
            </a:r>
          </a:p>
          <a:p>
            <a:r>
              <a:rPr lang="en-US" dirty="0" smtClean="0">
                <a:latin typeface="Cambria" pitchFamily="18" charset="0"/>
              </a:rPr>
              <a:t>Provide documentation of your legal status in the US (I-20, passport, visa, I-94 card/printed record)</a:t>
            </a:r>
          </a:p>
          <a:p>
            <a:r>
              <a:rPr lang="en-US" dirty="0" smtClean="0">
                <a:latin typeface="Cambria" pitchFamily="18" charset="0"/>
              </a:rPr>
              <a:t>Provide SSN (Social Security number) OR letter from SSA (Social Security Administration) that you are ineligible</a:t>
            </a:r>
          </a:p>
          <a:p>
            <a:r>
              <a:rPr lang="en-US" dirty="0" smtClean="0">
                <a:latin typeface="Cambria" pitchFamily="18" charset="0"/>
              </a:rPr>
              <a:t>Provide documentation of Maryland residency</a:t>
            </a:r>
          </a:p>
          <a:p>
            <a:r>
              <a:rPr lang="en-US" dirty="0" smtClean="0">
                <a:latin typeface="Cambria" pitchFamily="18" charset="0"/>
              </a:rPr>
              <a:t>Under 18 years old?  Need a signature from a parent or guardian</a:t>
            </a:r>
          </a:p>
          <a:p>
            <a:pPr>
              <a:buNone/>
            </a:pP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ambria" pitchFamily="18" charset="0"/>
              </a:rPr>
              <a:t>Learner’s Permit -- Knowledge Test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Cambria" pitchFamily="18" charset="0"/>
              </a:rPr>
              <a:t>Computerized test of 20 questions</a:t>
            </a:r>
          </a:p>
          <a:p>
            <a:r>
              <a:rPr lang="en-US" dirty="0" smtClean="0">
                <a:latin typeface="Cambria" pitchFamily="18" charset="0"/>
              </a:rPr>
              <a:t>Study ahead of time using the MVA Maryland Driver’s Handbook (IES office has copies of this, or go online)</a:t>
            </a:r>
          </a:p>
          <a:p>
            <a:r>
              <a:rPr lang="en-US" dirty="0" smtClean="0">
                <a:latin typeface="Cambria" pitchFamily="18" charset="0"/>
              </a:rPr>
              <a:t>Practice test questions here: </a:t>
            </a:r>
            <a:r>
              <a:rPr lang="en-US" dirty="0" smtClean="0">
                <a:hlinkClick r:id="rId2"/>
              </a:rPr>
              <a:t>http://www.mva.maryland.gov/Driver-Services/RookieDriver/tutorial/Tutorial_intro.html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latin typeface="Cambria" pitchFamily="18" charset="0"/>
              </a:rPr>
              <a:t>(includes links to online Handbook to study)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itchFamily="18" charset="0"/>
              </a:rPr>
              <a:t>Vision Test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Cambria" pitchFamily="18" charset="0"/>
              </a:rPr>
              <a:t>Used to make sure your eye sight is sufficient for driving</a:t>
            </a:r>
          </a:p>
          <a:p>
            <a:r>
              <a:rPr lang="en-US" dirty="0" smtClean="0">
                <a:latin typeface="Cambria" pitchFamily="18" charset="0"/>
              </a:rPr>
              <a:t>Small machine you look into, respond to prompts</a:t>
            </a:r>
          </a:p>
          <a:p>
            <a:r>
              <a:rPr lang="en-US" dirty="0" smtClean="0">
                <a:latin typeface="Cambria" pitchFamily="18" charset="0"/>
              </a:rPr>
              <a:t>Use contact lenses or glasses?  You can wear them during the test; noted on your license</a:t>
            </a:r>
          </a:p>
          <a:p>
            <a:r>
              <a:rPr lang="en-US" dirty="0" smtClean="0">
                <a:latin typeface="Cambria" pitchFamily="18" charset="0"/>
              </a:rPr>
              <a:t>More information: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hlinkClick r:id="rId2"/>
              </a:rPr>
              <a:t>http://www.mva.maryland.gov/Driver-Services/VisionScreen/default.htm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itchFamily="18" charset="0"/>
              </a:rPr>
              <a:t>Proof of Legal Immigration Status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Cambria" pitchFamily="18" charset="0"/>
              </a:rPr>
              <a:t>I-20 must be signed by you and IES adviser</a:t>
            </a:r>
            <a:br>
              <a:rPr lang="en-US" dirty="0" smtClean="0">
                <a:latin typeface="Cambria" pitchFamily="18" charset="0"/>
              </a:rPr>
            </a:br>
            <a:endParaRPr lang="en-US" dirty="0" smtClean="0">
              <a:latin typeface="Cambria" pitchFamily="18" charset="0"/>
            </a:endParaRPr>
          </a:p>
          <a:p>
            <a:r>
              <a:rPr lang="en-US" dirty="0" smtClean="0">
                <a:latin typeface="Cambria" pitchFamily="18" charset="0"/>
              </a:rPr>
              <a:t>Visa can be expired </a:t>
            </a:r>
            <a:br>
              <a:rPr lang="en-US" dirty="0" smtClean="0">
                <a:latin typeface="Cambria" pitchFamily="18" charset="0"/>
              </a:rPr>
            </a:br>
            <a:endParaRPr lang="en-US" dirty="0" smtClean="0">
              <a:latin typeface="Cambria" pitchFamily="18" charset="0"/>
            </a:endParaRPr>
          </a:p>
          <a:p>
            <a:r>
              <a:rPr lang="en-US" dirty="0" smtClean="0">
                <a:latin typeface="Cambria" pitchFamily="18" charset="0"/>
              </a:rPr>
              <a:t>Passport must be valid</a:t>
            </a:r>
            <a:br>
              <a:rPr lang="en-US" dirty="0" smtClean="0">
                <a:latin typeface="Cambria" pitchFamily="18" charset="0"/>
              </a:rPr>
            </a:br>
            <a:endParaRPr lang="en-US" dirty="0" smtClean="0">
              <a:latin typeface="Cambria" pitchFamily="18" charset="0"/>
            </a:endParaRPr>
          </a:p>
          <a:p>
            <a:r>
              <a:rPr lang="en-US" dirty="0" smtClean="0">
                <a:latin typeface="Cambria" pitchFamily="18" charset="0"/>
              </a:rPr>
              <a:t>I-94 must be valid</a:t>
            </a:r>
            <a:br>
              <a:rPr lang="en-US" dirty="0" smtClean="0">
                <a:latin typeface="Cambria" pitchFamily="18" charset="0"/>
              </a:rPr>
            </a:br>
            <a:endParaRPr lang="en-US" dirty="0" smtClean="0">
              <a:latin typeface="Cambria" pitchFamily="18" charset="0"/>
            </a:endParaRPr>
          </a:p>
          <a:p>
            <a:r>
              <a:rPr lang="en-US" dirty="0" smtClean="0">
                <a:latin typeface="Cambria" pitchFamily="18" charset="0"/>
              </a:rPr>
              <a:t>All documents have to be verified through the </a:t>
            </a:r>
            <a:r>
              <a:rPr lang="en-US" b="1" dirty="0" smtClean="0">
                <a:latin typeface="Cambria" pitchFamily="18" charset="0"/>
              </a:rPr>
              <a:t>SAVE</a:t>
            </a:r>
            <a:r>
              <a:rPr lang="en-US" dirty="0" smtClean="0">
                <a:latin typeface="Cambria" pitchFamily="18" charset="0"/>
              </a:rPr>
              <a:t> (</a:t>
            </a:r>
            <a:r>
              <a:rPr lang="en-US" dirty="0">
                <a:latin typeface="Cambria" pitchFamily="18" charset="0"/>
              </a:rPr>
              <a:t>Systematic Alien Verification for </a:t>
            </a:r>
            <a:r>
              <a:rPr lang="en-US" dirty="0" smtClean="0">
                <a:latin typeface="Cambria" pitchFamily="18" charset="0"/>
              </a:rPr>
              <a:t>Entitlements) program – may or may not be done the same day.  Can take up to 3 weeks. </a:t>
            </a:r>
            <a:br>
              <a:rPr lang="en-US" dirty="0" smtClean="0">
                <a:latin typeface="Cambria" pitchFamily="18" charset="0"/>
              </a:rPr>
            </a:br>
            <a:r>
              <a:rPr lang="en-US" dirty="0" smtClean="0">
                <a:latin typeface="Cambria" pitchFamily="18" charset="0"/>
              </a:rPr>
              <a:t/>
            </a:r>
            <a:br>
              <a:rPr lang="en-US" dirty="0" smtClean="0">
                <a:latin typeface="Cambria" pitchFamily="18" charset="0"/>
              </a:rPr>
            </a:b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itchFamily="18" charset="0"/>
              </a:rPr>
              <a:t>SAVE Verification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mbria" pitchFamily="18" charset="0"/>
              </a:rPr>
              <a:t>You </a:t>
            </a:r>
            <a:r>
              <a:rPr lang="en-US" dirty="0">
                <a:latin typeface="Cambria" pitchFamily="18" charset="0"/>
              </a:rPr>
              <a:t>can start the SAVE process in advance, online!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www.mva.maryland.gov/save.htm</a:t>
            </a:r>
            <a:endParaRPr lang="en-US" dirty="0" smtClean="0">
              <a:latin typeface="Cambria" pitchFamily="18" charset="0"/>
            </a:endParaRPr>
          </a:p>
          <a:p>
            <a:endParaRPr lang="en-US" dirty="0">
              <a:latin typeface="Cambria" pitchFamily="18" charset="0"/>
            </a:endParaRPr>
          </a:p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429000"/>
            <a:ext cx="7696200" cy="2849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5238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</TotalTime>
  <Words>1065</Words>
  <Application>Microsoft Office PowerPoint</Application>
  <PresentationFormat>On-screen Show (4:3)</PresentationFormat>
  <Paragraphs>135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Driving in Maryland: Everything you need to know to get licensed</vt:lpstr>
      <vt:lpstr>Getting Started:  Which Category do YOU fit in?</vt:lpstr>
      <vt:lpstr>Never had a license to drive?  Let’s get started…</vt:lpstr>
      <vt:lpstr>Learner’s Permit</vt:lpstr>
      <vt:lpstr>Applying for your Learner’s Permit (overview)</vt:lpstr>
      <vt:lpstr>Learner’s Permit -- Knowledge Test</vt:lpstr>
      <vt:lpstr>Vision Test</vt:lpstr>
      <vt:lpstr>Proof of Legal Immigration Status</vt:lpstr>
      <vt:lpstr>SAVE Verification </vt:lpstr>
      <vt:lpstr>SSN or Proof of Ineligibility</vt:lpstr>
      <vt:lpstr>Proof of Maryland Residency</vt:lpstr>
      <vt:lpstr>I have my Learner’s Permit, Now What?</vt:lpstr>
      <vt:lpstr>Provisional License</vt:lpstr>
      <vt:lpstr>Provisional License – What is it?</vt:lpstr>
      <vt:lpstr>“A Clean Record”– What is that?</vt:lpstr>
      <vt:lpstr>Applying for your Provisional License (overview)</vt:lpstr>
      <vt:lpstr>Provisional License – 3 hour Drug and Alcohol Class</vt:lpstr>
      <vt:lpstr>Provisional License – Skills Test</vt:lpstr>
      <vt:lpstr>Provisional License – Time line</vt:lpstr>
      <vt:lpstr>Driver’s License</vt:lpstr>
      <vt:lpstr>Citizens of Canada, France, Germany or South Korea</vt:lpstr>
      <vt:lpstr>Car Registration and Car Insurance</vt:lpstr>
      <vt:lpstr>Links to MVA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Driving in Maryland:</dc:title>
  <dc:creator>Josh</dc:creator>
  <cp:lastModifiedBy>Ryan Williams</cp:lastModifiedBy>
  <cp:revision>21</cp:revision>
  <dcterms:created xsi:type="dcterms:W3CDTF">2011-07-27T18:48:49Z</dcterms:created>
  <dcterms:modified xsi:type="dcterms:W3CDTF">2014-07-29T19:23:59Z</dcterms:modified>
</cp:coreProperties>
</file>